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91" r:id="rId4"/>
    <p:sldId id="281" r:id="rId5"/>
    <p:sldId id="260" r:id="rId6"/>
    <p:sldId id="286" r:id="rId7"/>
    <p:sldId id="287" r:id="rId8"/>
    <p:sldId id="259" r:id="rId9"/>
    <p:sldId id="279" r:id="rId10"/>
    <p:sldId id="278" r:id="rId11"/>
    <p:sldId id="280" r:id="rId12"/>
    <p:sldId id="283" r:id="rId13"/>
    <p:sldId id="284" r:id="rId14"/>
    <p:sldId id="288" r:id="rId15"/>
    <p:sldId id="289" r:id="rId16"/>
    <p:sldId id="290" r:id="rId17"/>
    <p:sldId id="285" r:id="rId18"/>
    <p:sldId id="261" r:id="rId1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6E7"/>
    <a:srgbClr val="C20E1A"/>
    <a:srgbClr val="2D43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D9115E-FBAD-A278-3A8F-16600E759511}" v="249" dt="2025-05-17T00:41:09.1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2" d="100"/>
          <a:sy n="82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05B5D6-9A86-4DE4-898A-0EF436D07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5CCA1B-1A8A-4224-AFB3-E0F6A1AC9E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80D02C-3C1E-452B-9022-6313A4C49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3C9CAA-57FF-40A1-8ED6-3DA72AB74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2F3919-4093-4A37-86DC-B7095A116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28140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45C8C4-0EEB-4D34-8CB5-A2024D1A9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A84D1F5-6E4D-4628-915A-6617FEBC6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F81944-6206-4CEE-8135-52ED84CDA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952146-A370-4C10-B78A-BC1F88D1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BAC2A7-8546-421B-833B-152BE9A15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89563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6493C6F-E8C1-4058-9028-FC43909DC2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E95BF0-481A-476B-82F3-3F62D01C8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59C09B-C582-4805-A85F-80330ADA9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D6FB01-119F-4E53-A5A9-B6C0618C4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23C9DD-E08F-4319-87E2-7DDBCE42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1619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2A3782-4D1A-47C1-810A-1C3F3D18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D46683-63A6-4E02-B7A2-5E7031B1F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8BF954-177D-457D-ACAC-BE52A6868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8D4EA5-082C-42A3-8F24-443AD6E2E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DCCD24-B35D-4D84-A175-0CDDAD268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75667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AD2F66-1E78-4788-A2F8-7D2995C99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A8ADBE-8DB6-46A7-A12D-5B5C75471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C81E6E9-319A-42E6-96DC-387DFD909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480FEC-D84E-4A4D-A399-135E11FF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5635E-D00A-4DC9-8505-AC3F8455B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959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5C873E-74C3-4EE3-8B07-3699FD348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FAF979-4AA6-4061-9355-8D306A4D9B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81D3BC0-21C9-4147-A6BD-DD2A6D47C1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F6467E7-956C-471E-906A-E69844A72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60F5E31-AD1F-486C-BD9E-EB14BC6D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5B12EC-0FB4-4DB7-9A87-6B30B578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7796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4E921-B7FA-43F1-838E-A17B906E8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7BBA05D-093B-4398-8904-C3FA5EDB3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8A4EAFA-C237-424B-96ED-69231FD09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BCA4B1E-C9F4-40E2-A6D7-7E4D71857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FDE3C1B-5F27-4714-8BFA-39762600DB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3249700-B0CA-473D-9D0E-043E955D0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2A48D75-EBD1-4A6E-80E3-CC0976791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319B085-8010-4752-B755-14F11C0DA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40232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5B45FC-1A50-4AA7-8DC6-CB5888141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60465C-DFB0-4615-9B53-589CED5CF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40C20-924E-48E2-94FF-7200F4504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AB41318-9520-4208-91AB-7598C71C9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9923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3235FCE-4540-463E-81DF-262AB56D7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9D20377-66E1-47CD-958E-5BDF4CE9E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E9996FA-F7D7-45D7-9831-058F1E63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3310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631475-3745-42B3-8EAB-6B3FE5EBF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147C26-7C11-42F7-9980-54CC04920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B9A2472-F57F-4A05-AFAF-34586B5B7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A821E2-A53D-448C-A374-AF3CEEC55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F8CF233-90C7-4B0C-BB12-0C017EAE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68DDED9-68EB-4A00-A294-5C3BBCDE4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9022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DC55C6-A581-4369-AED9-AD253F093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2A15379-8E45-49B1-BDA4-025E8C985C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14724C-61B8-48A7-BB60-8195698D0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12C360-36FA-480C-80B9-27227135B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64BD2E-C793-4F28-A7A2-6C49A286E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078FCD-9437-464B-9DCA-D71C48E88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90007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C96B48-3491-4900-AA6D-E31AE2BEE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506E55-F517-4B7B-BF53-3AC35827F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AF4543-1BE4-413F-8EAD-E08DE65C2A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7A986-DA68-4C44-8E00-98E768F70284}" type="datetimeFigureOut">
              <a:rPr lang="es-CO" smtClean="0"/>
              <a:t>16/05/2025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1C1721-C9FF-4E51-8502-FBDD560AE2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798083-CB9A-42E2-A95A-64ECCEBDF7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7295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F35769E5-3A51-431E-9C31-3A20A203CB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9058" y="1959310"/>
            <a:ext cx="3389089" cy="238372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br>
              <a:rPr lang="es-CO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s-CO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ES" b="1" dirty="0">
                <a:solidFill>
                  <a:srgbClr val="002060"/>
                </a:solidFill>
                <a:effectLst/>
                <a:latin typeface="Tahoma"/>
                <a:ea typeface="Tahoma"/>
                <a:cs typeface="Times New Roman"/>
              </a:rPr>
              <a:t>Desarrollo de un software en </a:t>
            </a:r>
            <a:r>
              <a:rPr lang="es-ES" b="1" dirty="0">
                <a:solidFill>
                  <a:srgbClr val="002060"/>
                </a:solidFill>
                <a:latin typeface="Tahoma"/>
                <a:ea typeface="Tahoma"/>
                <a:cs typeface="Times New Roman"/>
              </a:rPr>
              <a:t>Java</a:t>
            </a:r>
            <a:r>
              <a:rPr lang="es-ES" b="1" dirty="0">
                <a:solidFill>
                  <a:srgbClr val="002060"/>
                </a:solidFill>
                <a:effectLst/>
                <a:latin typeface="Tahoma"/>
                <a:ea typeface="Tahoma"/>
                <a:cs typeface="Times New Roman"/>
              </a:rPr>
              <a:t> para la gestión del inventario en una joyería en la ciudad de Cartagena</a:t>
            </a:r>
            <a:endParaRPr lang="es-CO" dirty="0">
              <a:solidFill>
                <a:srgbClr val="002060"/>
              </a:solidFill>
              <a:latin typeface="Tahoma"/>
              <a:ea typeface="Tahoma"/>
              <a:cs typeface="Times New Roman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18" y="1530606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8" y="5058309"/>
            <a:ext cx="78121" cy="538168"/>
          </a:xfrm>
          <a:prstGeom prst="rect">
            <a:avLst/>
          </a:prstGeom>
        </p:spPr>
      </p:pic>
      <p:sp>
        <p:nvSpPr>
          <p:cNvPr id="10" name="Subtítulo 2">
            <a:extLst>
              <a:ext uri="{FF2B5EF4-FFF2-40B4-BE49-F238E27FC236}">
                <a16:creationId xmlns:a16="http://schemas.microsoft.com/office/drawing/2014/main" id="{94F0FF74-37DC-49FB-975C-0895EC286ED9}"/>
              </a:ext>
            </a:extLst>
          </p:cNvPr>
          <p:cNvSpPr txBox="1">
            <a:spLocks/>
          </p:cNvSpPr>
          <p:nvPr/>
        </p:nvSpPr>
        <p:spPr>
          <a:xfrm>
            <a:off x="679058" y="492770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53AB549D-C49A-4A8F-9ECE-163C371795A6}"/>
              </a:ext>
            </a:extLst>
          </p:cNvPr>
          <p:cNvSpPr txBox="1">
            <a:spLocks/>
          </p:cNvSpPr>
          <p:nvPr/>
        </p:nvSpPr>
        <p:spPr>
          <a:xfrm>
            <a:off x="757179" y="4987362"/>
            <a:ext cx="4155042" cy="9692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2200" dirty="0">
                <a:latin typeface="Anton" pitchFamily="2" charset="0"/>
              </a:rPr>
              <a:t>Keiner Solano Montiel</a:t>
            </a:r>
          </a:p>
          <a:p>
            <a:pPr algn="l"/>
            <a:r>
              <a:rPr lang="es-ES" sz="2200" dirty="0">
                <a:latin typeface="Anton" pitchFamily="2" charset="0"/>
              </a:rPr>
              <a:t>Juan David Fonseca</a:t>
            </a:r>
          </a:p>
          <a:p>
            <a:pPr algn="l"/>
            <a:r>
              <a:rPr lang="es-ES" sz="2200" dirty="0">
                <a:latin typeface="Anton" pitchFamily="2" charset="0"/>
              </a:rPr>
              <a:t>Jhon Alexander Páez Miranda</a:t>
            </a:r>
            <a:endParaRPr lang="es-CO" sz="2200" dirty="0">
              <a:latin typeface="Anto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05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4968227" y="2219094"/>
            <a:ext cx="78121" cy="538168"/>
          </a:xfrm>
          <a:prstGeom prst="rect">
            <a:avLst/>
          </a:prstGeom>
        </p:spPr>
      </p:pic>
      <p:sp>
        <p:nvSpPr>
          <p:cNvPr id="11" name="Subtítulo 2">
            <a:extLst>
              <a:ext uri="{FF2B5EF4-FFF2-40B4-BE49-F238E27FC236}">
                <a16:creationId xmlns:a16="http://schemas.microsoft.com/office/drawing/2014/main" id="{53AB549D-C49A-4A8F-9ECE-163C371795A6}"/>
              </a:ext>
            </a:extLst>
          </p:cNvPr>
          <p:cNvSpPr txBox="1">
            <a:spLocks/>
          </p:cNvSpPr>
          <p:nvPr/>
        </p:nvSpPr>
        <p:spPr>
          <a:xfrm>
            <a:off x="4019550" y="3414578"/>
            <a:ext cx="4295776" cy="28909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Configuración del entorno de trabajo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Crear el proyecto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Crear paquetes necesarios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 algn="l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Crear clases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Crear lógica de cada clase atributos y métodos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FE84F7E7-3D3D-4873-8847-3B60D0B63C9A}"/>
              </a:ext>
            </a:extLst>
          </p:cNvPr>
          <p:cNvSpPr txBox="1">
            <a:spLocks/>
          </p:cNvSpPr>
          <p:nvPr/>
        </p:nvSpPr>
        <p:spPr>
          <a:xfrm>
            <a:off x="4738203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>
                <a:solidFill>
                  <a:srgbClr val="2D438E"/>
                </a:solidFill>
                <a:latin typeface="Antonio" pitchFamily="2" charset="0"/>
              </a:rPr>
              <a:t>Actividades</a:t>
            </a:r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73862" y="1466850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 pitchFamily="2" charset="0"/>
              </a:rPr>
              <a:t>Metodología de investigación</a:t>
            </a:r>
            <a:endParaRPr lang="es-CO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84372" y="2219093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7C355C5A-BBF9-43DA-AD30-45221A767BCD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E1D45A47-44AF-414B-8214-2DC5F8F86782}"/>
              </a:ext>
            </a:extLst>
          </p:cNvPr>
          <p:cNvSpPr txBox="1">
            <a:spLocks/>
          </p:cNvSpPr>
          <p:nvPr/>
        </p:nvSpPr>
        <p:spPr>
          <a:xfrm>
            <a:off x="205930" y="3541842"/>
            <a:ext cx="3813619" cy="19956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800"/>
              </a:spcAft>
            </a:pPr>
            <a:r>
              <a:rPr lang="es-ES" sz="2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Codificar los módulos del sistema conforme al diseño previamente establecido, utilizando buenas prácticas de programación que aseguren eficiencia y claridad.</a:t>
            </a:r>
            <a:endParaRPr lang="es-CO" sz="22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s-E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endParaRPr lang="es-ES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300F51FF-03B6-BA31-9EF8-6D247CDC8E98}"/>
              </a:ext>
            </a:extLst>
          </p:cNvPr>
          <p:cNvSpPr txBox="1">
            <a:spLocks/>
          </p:cNvSpPr>
          <p:nvPr/>
        </p:nvSpPr>
        <p:spPr>
          <a:xfrm>
            <a:off x="205931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dirty="0">
                <a:solidFill>
                  <a:srgbClr val="2D438E"/>
                </a:solidFill>
                <a:latin typeface="Antonio" pitchFamily="2" charset="0"/>
              </a:rPr>
              <a:t>Objetivos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7BC313A7-C9E8-D228-1B95-7862BC691A8B}"/>
              </a:ext>
            </a:extLst>
          </p:cNvPr>
          <p:cNvSpPr txBox="1">
            <a:spLocks/>
          </p:cNvSpPr>
          <p:nvPr/>
        </p:nvSpPr>
        <p:spPr>
          <a:xfrm>
            <a:off x="8894240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>
                <a:solidFill>
                  <a:srgbClr val="2D438E"/>
                </a:solidFill>
                <a:latin typeface="Antonio" pitchFamily="2" charset="0"/>
              </a:rPr>
              <a:t>Resultados</a:t>
            </a:r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D8C3EE6E-0781-23AC-73B1-74ECAAD27070}"/>
              </a:ext>
            </a:extLst>
          </p:cNvPr>
          <p:cNvSpPr txBox="1">
            <a:spLocks/>
          </p:cNvSpPr>
          <p:nvPr/>
        </p:nvSpPr>
        <p:spPr>
          <a:xfrm>
            <a:off x="8172452" y="3414577"/>
            <a:ext cx="4086224" cy="2709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00000"/>
              </a:lnSpc>
            </a:pPr>
            <a:r>
              <a:rPr lang="es-C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Código en java con sus respectivas funciones, atributos, clases y métodos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892B7CC-F88D-CEB3-888A-4D21870BF3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034665" y="2219094"/>
            <a:ext cx="78121" cy="53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727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159881" y="2106825"/>
            <a:ext cx="99375" cy="684582"/>
          </a:xfrm>
          <a:prstGeom prst="rect">
            <a:avLst/>
          </a:prstGeom>
        </p:spPr>
      </p:pic>
      <p:sp>
        <p:nvSpPr>
          <p:cNvPr id="11" name="Subtítulo 2">
            <a:extLst>
              <a:ext uri="{FF2B5EF4-FFF2-40B4-BE49-F238E27FC236}">
                <a16:creationId xmlns:a16="http://schemas.microsoft.com/office/drawing/2014/main" id="{53AB549D-C49A-4A8F-9ECE-163C371795A6}"/>
              </a:ext>
            </a:extLst>
          </p:cNvPr>
          <p:cNvSpPr txBox="1">
            <a:spLocks/>
          </p:cNvSpPr>
          <p:nvPr/>
        </p:nvSpPr>
        <p:spPr>
          <a:xfrm>
            <a:off x="4019550" y="3414578"/>
            <a:ext cx="4295776" cy="28909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 algn="l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realizan pruebas al programa para probar su funcionalidad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Comparamos los datos obtenidos con los requerimientos previamente acordados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FE84F7E7-3D3D-4873-8847-3B60D0B63C9A}"/>
              </a:ext>
            </a:extLst>
          </p:cNvPr>
          <p:cNvSpPr txBox="1">
            <a:spLocks/>
          </p:cNvSpPr>
          <p:nvPr/>
        </p:nvSpPr>
        <p:spPr>
          <a:xfrm>
            <a:off x="4738203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>
                <a:solidFill>
                  <a:srgbClr val="2D438E"/>
                </a:solidFill>
                <a:latin typeface="Antonio" pitchFamily="2" charset="0"/>
              </a:rPr>
              <a:t>Actividades</a:t>
            </a:r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73862" y="1466850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 pitchFamily="2" charset="0"/>
              </a:rPr>
              <a:t>Metodología de investigación</a:t>
            </a:r>
            <a:endParaRPr lang="es-CO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84372" y="2219093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7C355C5A-BBF9-43DA-AD30-45221A767BCD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E1D45A47-44AF-414B-8214-2DC5F8F86782}"/>
              </a:ext>
            </a:extLst>
          </p:cNvPr>
          <p:cNvSpPr txBox="1">
            <a:spLocks/>
          </p:cNvSpPr>
          <p:nvPr/>
        </p:nvSpPr>
        <p:spPr>
          <a:xfrm>
            <a:off x="205931" y="3538403"/>
            <a:ext cx="3813619" cy="19956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5000"/>
              </a:lnSpc>
              <a:spcAft>
                <a:spcPts val="800"/>
              </a:spcAft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Verificar la funcionalidad del código implementado mediante pruebas unitarias con el fin de garantizar la confiabilidad del software.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s-E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endParaRPr lang="es-ES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300F51FF-03B6-BA31-9EF8-6D247CDC8E98}"/>
              </a:ext>
            </a:extLst>
          </p:cNvPr>
          <p:cNvSpPr txBox="1">
            <a:spLocks/>
          </p:cNvSpPr>
          <p:nvPr/>
        </p:nvSpPr>
        <p:spPr>
          <a:xfrm>
            <a:off x="205931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dirty="0">
                <a:solidFill>
                  <a:srgbClr val="2D438E"/>
                </a:solidFill>
                <a:latin typeface="Antonio" pitchFamily="2" charset="0"/>
              </a:rPr>
              <a:t>Objetivos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7BC313A7-C9E8-D228-1B95-7862BC691A8B}"/>
              </a:ext>
            </a:extLst>
          </p:cNvPr>
          <p:cNvSpPr txBox="1">
            <a:spLocks/>
          </p:cNvSpPr>
          <p:nvPr/>
        </p:nvSpPr>
        <p:spPr>
          <a:xfrm>
            <a:off x="8894240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>
                <a:solidFill>
                  <a:srgbClr val="2D438E"/>
                </a:solidFill>
                <a:latin typeface="Antonio" pitchFamily="2" charset="0"/>
              </a:rPr>
              <a:t>Resultados</a:t>
            </a:r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D8C3EE6E-0781-23AC-73B1-74ECAAD27070}"/>
              </a:ext>
            </a:extLst>
          </p:cNvPr>
          <p:cNvSpPr txBox="1">
            <a:spLocks/>
          </p:cNvSpPr>
          <p:nvPr/>
        </p:nvSpPr>
        <p:spPr>
          <a:xfrm>
            <a:off x="8172452" y="3414577"/>
            <a:ext cx="4086224" cy="2709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00000"/>
              </a:lnSpc>
            </a:pPr>
            <a:r>
              <a:rPr lang="es-CO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Código</a:t>
            </a:r>
            <a:r>
              <a:rPr lang="es-C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completamente funcional, sin errores ni bugs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CABEB6E-1CFF-E090-7785-C47F28AE0E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312783" y="2106826"/>
            <a:ext cx="99375" cy="68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856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F91C6B-6569-B95D-1F83-7BFD3DEEC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E22EFDA-8D18-3C18-58BF-67FDCEB18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9D6AC204-7614-9447-F843-724140CC91DE}"/>
              </a:ext>
            </a:extLst>
          </p:cNvPr>
          <p:cNvSpPr txBox="1">
            <a:spLocks/>
          </p:cNvSpPr>
          <p:nvPr/>
        </p:nvSpPr>
        <p:spPr>
          <a:xfrm>
            <a:off x="437024" y="684255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/>
              </a:rPr>
              <a:t>Resultado de investigación </a:t>
            </a:r>
            <a:endParaRPr lang="es-ES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3E69BFC6-BF6E-0BA1-D6CF-C0F6B956DB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75453" y="1487985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FDA3B347-DA19-46E9-8783-53FA8DE3E3FF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B197FBE-06EB-5631-3D67-257ADCD793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639723"/>
            <a:ext cx="10895036" cy="3646901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7109DD2A-06A7-AEFC-3878-F15178C423C3}"/>
              </a:ext>
            </a:extLst>
          </p:cNvPr>
          <p:cNvSpPr txBox="1">
            <a:spLocks/>
          </p:cNvSpPr>
          <p:nvPr/>
        </p:nvSpPr>
        <p:spPr>
          <a:xfrm>
            <a:off x="437024" y="2031548"/>
            <a:ext cx="2642647" cy="465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dirty="0">
                <a:solidFill>
                  <a:srgbClr val="2D438E"/>
                </a:solidFill>
                <a:latin typeface="Anton" pitchFamily="2" charset="0"/>
              </a:rPr>
              <a:t>Diagrama de clases</a:t>
            </a:r>
          </a:p>
        </p:txBody>
      </p:sp>
    </p:spTree>
    <p:extLst>
      <p:ext uri="{BB962C8B-B14F-4D97-AF65-F5344CB8AC3E}">
        <p14:creationId xmlns:p14="http://schemas.microsoft.com/office/powerpoint/2010/main" val="87657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35BDE0-D538-CE82-FD7B-F4D028FD8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6BC2132-4475-9F90-55E3-F85F4EB2A2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7F196BE0-19EA-70B6-2061-06C58E8966AC}"/>
              </a:ext>
            </a:extLst>
          </p:cNvPr>
          <p:cNvSpPr txBox="1">
            <a:spLocks/>
          </p:cNvSpPr>
          <p:nvPr/>
        </p:nvSpPr>
        <p:spPr>
          <a:xfrm>
            <a:off x="437024" y="684255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/>
              </a:rPr>
              <a:t>Resultado de investigación </a:t>
            </a:r>
            <a:endParaRPr lang="es-ES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003A9B27-27FC-ECA9-D40F-239C2B2B6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75453" y="1487985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515E9034-81E9-9131-3B24-871831CF02ED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D0CD51E-44D1-03D0-E3BD-79EF9A1714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429" y="2439876"/>
            <a:ext cx="7494922" cy="3733869"/>
          </a:xfrm>
          <a:prstGeom prst="rect">
            <a:avLst/>
          </a:prstGeom>
        </p:spPr>
      </p:pic>
      <p:sp>
        <p:nvSpPr>
          <p:cNvPr id="5" name="Subtítulo 2">
            <a:extLst>
              <a:ext uri="{FF2B5EF4-FFF2-40B4-BE49-F238E27FC236}">
                <a16:creationId xmlns:a16="http://schemas.microsoft.com/office/drawing/2014/main" id="{60F32C38-BD1A-8251-90B2-ED86B535D5F8}"/>
              </a:ext>
            </a:extLst>
          </p:cNvPr>
          <p:cNvSpPr txBox="1">
            <a:spLocks/>
          </p:cNvSpPr>
          <p:nvPr/>
        </p:nvSpPr>
        <p:spPr>
          <a:xfrm>
            <a:off x="437024" y="1974750"/>
            <a:ext cx="3444511" cy="465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dirty="0">
                <a:solidFill>
                  <a:srgbClr val="2D438E"/>
                </a:solidFill>
                <a:latin typeface="Anton" pitchFamily="2" charset="0"/>
              </a:rPr>
              <a:t>Código en java con POO</a:t>
            </a:r>
          </a:p>
        </p:txBody>
      </p:sp>
    </p:spTree>
    <p:extLst>
      <p:ext uri="{BB962C8B-B14F-4D97-AF65-F5344CB8AC3E}">
        <p14:creationId xmlns:p14="http://schemas.microsoft.com/office/powerpoint/2010/main" val="298850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35BDE0-D538-CE82-FD7B-F4D028FD8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6BC2132-4475-9F90-55E3-F85F4EB2A2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7F196BE0-19EA-70B6-2061-06C58E8966AC}"/>
              </a:ext>
            </a:extLst>
          </p:cNvPr>
          <p:cNvSpPr txBox="1">
            <a:spLocks/>
          </p:cNvSpPr>
          <p:nvPr/>
        </p:nvSpPr>
        <p:spPr>
          <a:xfrm>
            <a:off x="437024" y="684255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/>
              </a:rPr>
              <a:t>Resultado de investigación </a:t>
            </a:r>
            <a:endParaRPr lang="es-ES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003A9B27-27FC-ECA9-D40F-239C2B2B6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75453" y="1487985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515E9034-81E9-9131-3B24-871831CF02ED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60F32C38-BD1A-8251-90B2-ED86B535D5F8}"/>
              </a:ext>
            </a:extLst>
          </p:cNvPr>
          <p:cNvSpPr txBox="1">
            <a:spLocks/>
          </p:cNvSpPr>
          <p:nvPr/>
        </p:nvSpPr>
        <p:spPr>
          <a:xfrm>
            <a:off x="437024" y="1974750"/>
            <a:ext cx="4592176" cy="465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dirty="0">
                <a:solidFill>
                  <a:srgbClr val="2D438E"/>
                </a:solidFill>
                <a:latin typeface="Anton" pitchFamily="2" charset="0"/>
              </a:rPr>
              <a:t>Interfaz grafica gestión de usuarios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3A00C31-89AD-9EAD-114B-B908766522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439876"/>
            <a:ext cx="7940351" cy="371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02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35BDE0-D538-CE82-FD7B-F4D028FD8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6BC2132-4475-9F90-55E3-F85F4EB2A2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7F196BE0-19EA-70B6-2061-06C58E8966AC}"/>
              </a:ext>
            </a:extLst>
          </p:cNvPr>
          <p:cNvSpPr txBox="1">
            <a:spLocks/>
          </p:cNvSpPr>
          <p:nvPr/>
        </p:nvSpPr>
        <p:spPr>
          <a:xfrm>
            <a:off x="437024" y="684255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/>
              </a:rPr>
              <a:t>Resultado de investigación </a:t>
            </a:r>
            <a:endParaRPr lang="es-ES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003A9B27-27FC-ECA9-D40F-239C2B2B6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75453" y="1487985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515E9034-81E9-9131-3B24-871831CF02ED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60F32C38-BD1A-8251-90B2-ED86B535D5F8}"/>
              </a:ext>
            </a:extLst>
          </p:cNvPr>
          <p:cNvSpPr txBox="1">
            <a:spLocks/>
          </p:cNvSpPr>
          <p:nvPr/>
        </p:nvSpPr>
        <p:spPr>
          <a:xfrm>
            <a:off x="437024" y="1974750"/>
            <a:ext cx="5658976" cy="465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dirty="0">
                <a:solidFill>
                  <a:srgbClr val="2D438E"/>
                </a:solidFill>
                <a:latin typeface="Anton" pitchFamily="2" charset="0"/>
              </a:rPr>
              <a:t>Interfaz grafica menú de administrador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92EDC10-E8FF-387A-9BFD-8836C0EDBA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14" y="2339586"/>
            <a:ext cx="7614081" cy="383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37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35BDE0-D538-CE82-FD7B-F4D028FD8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6BC2132-4475-9F90-55E3-F85F4EB2A2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7F196BE0-19EA-70B6-2061-06C58E8966AC}"/>
              </a:ext>
            </a:extLst>
          </p:cNvPr>
          <p:cNvSpPr txBox="1">
            <a:spLocks/>
          </p:cNvSpPr>
          <p:nvPr/>
        </p:nvSpPr>
        <p:spPr>
          <a:xfrm>
            <a:off x="437024" y="684255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/>
              </a:rPr>
              <a:t>Resultado de investigación </a:t>
            </a:r>
            <a:endParaRPr lang="es-ES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003A9B27-27FC-ECA9-D40F-239C2B2B6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75453" y="1487985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515E9034-81E9-9131-3B24-871831CF02ED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60F32C38-BD1A-8251-90B2-ED86B535D5F8}"/>
              </a:ext>
            </a:extLst>
          </p:cNvPr>
          <p:cNvSpPr txBox="1">
            <a:spLocks/>
          </p:cNvSpPr>
          <p:nvPr/>
        </p:nvSpPr>
        <p:spPr>
          <a:xfrm>
            <a:off x="437024" y="1974750"/>
            <a:ext cx="5658976" cy="465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dirty="0">
                <a:solidFill>
                  <a:srgbClr val="2D438E"/>
                </a:solidFill>
                <a:latin typeface="Anton" pitchFamily="2" charset="0"/>
              </a:rPr>
              <a:t>Interfaz grafica menú de empleado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905E695-ABE5-C452-F768-961B70133E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57" y="2367353"/>
            <a:ext cx="6867617" cy="380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156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D528B0-8FF6-D0BE-ECDD-5B662E8ED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DC745A47-2757-DD4B-935F-D89A54B37F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2153367A-D615-40B6-3EED-529A23E5CAB4}"/>
              </a:ext>
            </a:extLst>
          </p:cNvPr>
          <p:cNvSpPr txBox="1">
            <a:spLocks/>
          </p:cNvSpPr>
          <p:nvPr/>
        </p:nvSpPr>
        <p:spPr>
          <a:xfrm>
            <a:off x="437024" y="292958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/>
              </a:rPr>
              <a:t>Bibliografía</a:t>
            </a:r>
            <a:endParaRPr lang="es-ES" sz="4000" dirty="0" err="1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878704E4-846C-C775-99FC-2353BC1828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75453" y="1096688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B7FA1F9C-097E-36D2-0785-5A2C94C2A295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44D280-EFBA-8710-53FE-D85109C5406A}"/>
              </a:ext>
            </a:extLst>
          </p:cNvPr>
          <p:cNvSpPr txBox="1"/>
          <p:nvPr/>
        </p:nvSpPr>
        <p:spPr>
          <a:xfrm>
            <a:off x="440724" y="1583724"/>
            <a:ext cx="11176685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Vega-Malagón, G., Ávila-Morales, J., Vega-Malagón, A. J., Camacho-Calderón, N., Becerril-Santos, A., &amp; Leo-Amador, G. E. (2014). Paradigmas en la investigación. Enfoque cuantitativo y cualitativo. </a:t>
            </a:r>
            <a:r>
              <a:rPr lang="es-E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European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Scientific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Journal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 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(15).</a:t>
            </a:r>
          </a:p>
          <a:p>
            <a:pPr algn="just"/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Cedeño, D., &amp; Pérez, C. (2008). La investigación como eje curricular en los postgrados en educación. </a:t>
            </a:r>
            <a:r>
              <a:rPr lang="es-E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Laurus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 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(27), 358-381.</a:t>
            </a:r>
          </a:p>
          <a:p>
            <a:pPr algn="just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 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Sanca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Tinta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Miler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Daen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(2011). 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Página 621 TIPOS DE INVESTIGACIÓN CIENTÍFICA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algn="just"/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Hernández Sampieri, R., Fernández Collado, C., &amp; Baptista Lucio, P. (2014). 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Metodología de la investigación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(6.ª ed.). McGraw-Hill.</a:t>
            </a:r>
          </a:p>
          <a:p>
            <a:pPr algn="just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Deitel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P. J., &amp;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Deitel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H. M. (2017). 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Java: </a:t>
            </a:r>
            <a:r>
              <a:rPr lang="es-E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E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Program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(10.ª ed.). Pearson </a:t>
            </a:r>
            <a:r>
              <a:rPr lang="es-E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Education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algn="just"/>
            <a:endParaRPr lang="es-E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Joyanes Aguilar, L. (2005). </a:t>
            </a:r>
            <a:r>
              <a:rPr lang="es-E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Fundamentos de programación: algoritmos, estructuras de datos y objetos</a:t>
            </a:r>
            <a:r>
              <a:rPr lang="es-E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(2.ª ed.). McGraw-Hill.</a:t>
            </a:r>
          </a:p>
          <a:p>
            <a:pPr algn="just"/>
            <a:endParaRPr lang="es-E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54930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62" y="332609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541341" y="2856207"/>
            <a:ext cx="5422138" cy="1357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7200" dirty="0">
                <a:solidFill>
                  <a:srgbClr val="2D438E"/>
                </a:solidFill>
                <a:latin typeface="Anton" pitchFamily="2" charset="0"/>
              </a:rPr>
              <a:t>¡GRACIAS!</a:t>
            </a:r>
            <a:endParaRPr lang="es-CO" sz="7200" dirty="0">
              <a:solidFill>
                <a:srgbClr val="2D438E"/>
              </a:solidFill>
              <a:latin typeface="Anto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52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7743E6-45FF-48AF-8AE0-93D0A70CB7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8595" y="1770622"/>
            <a:ext cx="4155042" cy="719629"/>
          </a:xfrm>
        </p:spPr>
        <p:txBody>
          <a:bodyPr>
            <a:normAutofit/>
          </a:bodyPr>
          <a:lstStyle/>
          <a:p>
            <a:pPr algn="l"/>
            <a:r>
              <a:rPr lang="es-ES" sz="4000" dirty="0">
                <a:solidFill>
                  <a:srgbClr val="2D438E"/>
                </a:solidFill>
                <a:latin typeface="Anton" pitchFamily="2" charset="0"/>
              </a:rPr>
              <a:t>Pregunta problema</a:t>
            </a:r>
            <a:endParaRPr lang="es-CO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161" y="335448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783079" y="2326350"/>
            <a:ext cx="78121" cy="538168"/>
          </a:xfrm>
          <a:prstGeom prst="rect">
            <a:avLst/>
          </a:prstGeom>
        </p:spPr>
      </p:pic>
      <p:sp>
        <p:nvSpPr>
          <p:cNvPr id="11" name="Subtítulo 2">
            <a:extLst>
              <a:ext uri="{FF2B5EF4-FFF2-40B4-BE49-F238E27FC236}">
                <a16:creationId xmlns:a16="http://schemas.microsoft.com/office/drawing/2014/main" id="{53AB549D-C49A-4A8F-9ECE-163C371795A6}"/>
              </a:ext>
            </a:extLst>
          </p:cNvPr>
          <p:cNvSpPr txBox="1">
            <a:spLocks/>
          </p:cNvSpPr>
          <p:nvPr/>
        </p:nvSpPr>
        <p:spPr>
          <a:xfrm>
            <a:off x="4546782" y="3080060"/>
            <a:ext cx="6408770" cy="12545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sz="2200" dirty="0">
                <a:latin typeface="Tahoma"/>
                <a:ea typeface="Tahoma"/>
                <a:cs typeface="Tahoma"/>
              </a:rPr>
              <a:t>¿</a:t>
            </a:r>
            <a:r>
              <a:rPr lang="es-MX" sz="2200" dirty="0">
                <a:latin typeface="Tahoma"/>
                <a:ea typeface="Tahoma"/>
                <a:cs typeface="Tahoma"/>
              </a:rPr>
              <a:t>Cuáles son las características de un software desarrollado con POO en Java para la gestión de inventario en una joyería?</a:t>
            </a:r>
            <a:endParaRPr lang="es-CO" sz="2200" dirty="0">
              <a:latin typeface="Tahoma"/>
              <a:ea typeface="Tahoma"/>
              <a:cs typeface="Tahoma"/>
            </a:endParaRP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FE84F7E7-3D3D-4873-8847-3B60D0B63C9A}"/>
              </a:ext>
            </a:extLst>
          </p:cNvPr>
          <p:cNvSpPr txBox="1">
            <a:spLocks/>
          </p:cNvSpPr>
          <p:nvPr/>
        </p:nvSpPr>
        <p:spPr>
          <a:xfrm>
            <a:off x="7033003" y="2430449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B79E533-178D-24FA-2859-FEF5A7A4B9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4882" y="5229443"/>
            <a:ext cx="945230" cy="94523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9AE9001-D538-2085-4F67-1D1C0A2EAB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10425" y="1760325"/>
            <a:ext cx="755239" cy="74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22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63565" y="785097"/>
            <a:ext cx="4235006" cy="6784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 pitchFamily="2" charset="0"/>
              </a:rPr>
              <a:t>Descripción del problema</a:t>
            </a:r>
            <a:endParaRPr lang="es-CO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14183" y="1242475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7C355C5A-BBF9-43DA-AD30-45221A767BCD}"/>
              </a:ext>
            </a:extLst>
          </p:cNvPr>
          <p:cNvSpPr txBox="1">
            <a:spLocks/>
          </p:cNvSpPr>
          <p:nvPr/>
        </p:nvSpPr>
        <p:spPr>
          <a:xfrm>
            <a:off x="673862" y="2317325"/>
            <a:ext cx="2642647" cy="2142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E1D45A47-44AF-414B-8214-2DC5F8F86782}"/>
              </a:ext>
            </a:extLst>
          </p:cNvPr>
          <p:cNvSpPr txBox="1">
            <a:spLocks/>
          </p:cNvSpPr>
          <p:nvPr/>
        </p:nvSpPr>
        <p:spPr>
          <a:xfrm>
            <a:off x="410021" y="1822607"/>
            <a:ext cx="11371958" cy="41516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180340" algn="l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</a:pPr>
            <a:endParaRPr lang="es-CO" sz="2200" b="1" dirty="0">
              <a:latin typeface="Tahoma"/>
              <a:ea typeface="Tahoma"/>
              <a:cs typeface="Tahoma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37EA496-4661-708C-1C87-D4C1C1E5F9B1}"/>
              </a:ext>
            </a:extLst>
          </p:cNvPr>
          <p:cNvSpPr txBox="1"/>
          <p:nvPr/>
        </p:nvSpPr>
        <p:spPr>
          <a:xfrm>
            <a:off x="663565" y="1735523"/>
            <a:ext cx="9721406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Joyería usa registro manual de inventario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20% del stock no concuerda con registros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Hay pérdidas económicas por errores humanos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incumplen normas legales en Colombia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Falta control sobre entradas y salidas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Urge implementar un sistema automatizado</a:t>
            </a:r>
            <a:endParaRPr lang="es-CO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770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D21C285-E69A-4AFC-5304-60A19DC64974}"/>
              </a:ext>
            </a:extLst>
          </p:cNvPr>
          <p:cNvSpPr txBox="1"/>
          <p:nvPr/>
        </p:nvSpPr>
        <p:spPr>
          <a:xfrm>
            <a:off x="3940404" y="2687609"/>
            <a:ext cx="4807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Diferencia del stock real con el registrado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02960CC-6879-F8E3-BDEF-D305B6121C5D}"/>
              </a:ext>
            </a:extLst>
          </p:cNvPr>
          <p:cNvSpPr txBox="1"/>
          <p:nvPr/>
        </p:nvSpPr>
        <p:spPr>
          <a:xfrm>
            <a:off x="1113541" y="888179"/>
            <a:ext cx="3240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Procesos lentos y aumentos en el riesgo de errores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1CEAE02-40F3-BBCA-B41C-B567D0A22641}"/>
              </a:ext>
            </a:extLst>
          </p:cNvPr>
          <p:cNvSpPr txBox="1"/>
          <p:nvPr/>
        </p:nvSpPr>
        <p:spPr>
          <a:xfrm>
            <a:off x="4845379" y="855184"/>
            <a:ext cx="2823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Perdidas de productos y dinero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D5C2204-1717-AA2F-8E2A-80E8FB98035F}"/>
              </a:ext>
            </a:extLst>
          </p:cNvPr>
          <p:cNvSpPr txBox="1"/>
          <p:nvPr/>
        </p:nvSpPr>
        <p:spPr>
          <a:xfrm>
            <a:off x="8634952" y="845167"/>
            <a:ext cx="2733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Ineficiencia en la cadena de suministro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81C4E44-A1B7-A8F1-0634-F364CBFACDD6}"/>
              </a:ext>
            </a:extLst>
          </p:cNvPr>
          <p:cNvSpPr txBox="1"/>
          <p:nvPr/>
        </p:nvSpPr>
        <p:spPr>
          <a:xfrm>
            <a:off x="1168923" y="4437963"/>
            <a:ext cx="3129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Falta de herramientas tecnológicas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73729E9-3383-9EE2-D126-B3BD16DA9DD5}"/>
              </a:ext>
            </a:extLst>
          </p:cNvPr>
          <p:cNvSpPr txBox="1"/>
          <p:nvPr/>
        </p:nvSpPr>
        <p:spPr>
          <a:xfrm>
            <a:off x="4845379" y="4437964"/>
            <a:ext cx="3129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Falta de conocimientos de los empleados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FA747B7-E8FB-7C0A-ED95-E6D5DE0EB203}"/>
              </a:ext>
            </a:extLst>
          </p:cNvPr>
          <p:cNvSpPr txBox="1"/>
          <p:nvPr/>
        </p:nvSpPr>
        <p:spPr>
          <a:xfrm>
            <a:off x="8766928" y="4437962"/>
            <a:ext cx="2639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Mala organización del stock</a:t>
            </a: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FBD7662A-4870-C829-B2CA-2BFA2A5DFA00}"/>
              </a:ext>
            </a:extLst>
          </p:cNvPr>
          <p:cNvCxnSpPr>
            <a:cxnSpLocks/>
          </p:cNvCxnSpPr>
          <p:nvPr/>
        </p:nvCxnSpPr>
        <p:spPr>
          <a:xfrm flipV="1">
            <a:off x="2667786" y="1583703"/>
            <a:ext cx="0" cy="744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FAE0A881-72A6-BE13-1DE5-B53B01E6ECFC}"/>
              </a:ext>
            </a:extLst>
          </p:cNvPr>
          <p:cNvCxnSpPr>
            <a:cxnSpLocks/>
          </p:cNvCxnSpPr>
          <p:nvPr/>
        </p:nvCxnSpPr>
        <p:spPr>
          <a:xfrm>
            <a:off x="2667786" y="2328420"/>
            <a:ext cx="3676453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8F5343EA-F473-C934-9FA2-763B36EFEF65}"/>
              </a:ext>
            </a:extLst>
          </p:cNvPr>
          <p:cNvCxnSpPr>
            <a:cxnSpLocks/>
          </p:cNvCxnSpPr>
          <p:nvPr/>
        </p:nvCxnSpPr>
        <p:spPr>
          <a:xfrm flipV="1">
            <a:off x="6320672" y="1599900"/>
            <a:ext cx="0" cy="9238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2C923320-6EF9-0A96-2695-429A451D88F8}"/>
              </a:ext>
            </a:extLst>
          </p:cNvPr>
          <p:cNvCxnSpPr>
            <a:cxnSpLocks/>
          </p:cNvCxnSpPr>
          <p:nvPr/>
        </p:nvCxnSpPr>
        <p:spPr>
          <a:xfrm flipV="1">
            <a:off x="10001839" y="1583703"/>
            <a:ext cx="0" cy="744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F3FF578E-0267-0F11-9996-01AFBB96C11C}"/>
              </a:ext>
            </a:extLst>
          </p:cNvPr>
          <p:cNvCxnSpPr/>
          <p:nvPr/>
        </p:nvCxnSpPr>
        <p:spPr>
          <a:xfrm>
            <a:off x="6353666" y="2328420"/>
            <a:ext cx="3648173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BE3762CF-4C99-DE14-170F-5A33192D16E6}"/>
              </a:ext>
            </a:extLst>
          </p:cNvPr>
          <p:cNvCxnSpPr>
            <a:cxnSpLocks/>
          </p:cNvCxnSpPr>
          <p:nvPr/>
        </p:nvCxnSpPr>
        <p:spPr>
          <a:xfrm>
            <a:off x="6320672" y="3252246"/>
            <a:ext cx="4713" cy="9468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6BD6E550-A6D3-032F-29DD-BCFDB504FE7B}"/>
              </a:ext>
            </a:extLst>
          </p:cNvPr>
          <p:cNvCxnSpPr>
            <a:cxnSpLocks/>
          </p:cNvCxnSpPr>
          <p:nvPr/>
        </p:nvCxnSpPr>
        <p:spPr>
          <a:xfrm>
            <a:off x="10001839" y="3429000"/>
            <a:ext cx="0" cy="9167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D4098816-E78B-806A-FEFB-05A8DD492DA2}"/>
              </a:ext>
            </a:extLst>
          </p:cNvPr>
          <p:cNvCxnSpPr>
            <a:cxnSpLocks/>
          </p:cNvCxnSpPr>
          <p:nvPr/>
        </p:nvCxnSpPr>
        <p:spPr>
          <a:xfrm>
            <a:off x="2667786" y="3429000"/>
            <a:ext cx="0" cy="9167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7B8F6DEC-60E3-9EFF-AA94-6035403DA259}"/>
              </a:ext>
            </a:extLst>
          </p:cNvPr>
          <p:cNvCxnSpPr>
            <a:cxnSpLocks/>
          </p:cNvCxnSpPr>
          <p:nvPr/>
        </p:nvCxnSpPr>
        <p:spPr>
          <a:xfrm>
            <a:off x="2667786" y="3429000"/>
            <a:ext cx="7334053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303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63565" y="785097"/>
            <a:ext cx="2655279" cy="6784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 pitchFamily="2" charset="0"/>
              </a:rPr>
              <a:t>Justificación</a:t>
            </a:r>
            <a:endParaRPr lang="es-CO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14183" y="1242475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7C355C5A-BBF9-43DA-AD30-45221A767BCD}"/>
              </a:ext>
            </a:extLst>
          </p:cNvPr>
          <p:cNvSpPr txBox="1">
            <a:spLocks/>
          </p:cNvSpPr>
          <p:nvPr/>
        </p:nvSpPr>
        <p:spPr>
          <a:xfrm>
            <a:off x="673862" y="2317325"/>
            <a:ext cx="2642647" cy="2142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E1D45A47-44AF-414B-8214-2DC5F8F86782}"/>
              </a:ext>
            </a:extLst>
          </p:cNvPr>
          <p:cNvSpPr txBox="1">
            <a:spLocks/>
          </p:cNvSpPr>
          <p:nvPr/>
        </p:nvSpPr>
        <p:spPr>
          <a:xfrm>
            <a:off x="410021" y="1822607"/>
            <a:ext cx="11371958" cy="41516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180340" algn="l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</a:pPr>
            <a:endParaRPr lang="es-CO" sz="2200" b="1" dirty="0">
              <a:latin typeface="Tahoma"/>
              <a:ea typeface="Tahoma"/>
              <a:cs typeface="Tahoma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37EA496-4661-708C-1C87-D4C1C1E5F9B1}"/>
              </a:ext>
            </a:extLst>
          </p:cNvPr>
          <p:cNvSpPr txBox="1"/>
          <p:nvPr/>
        </p:nvSpPr>
        <p:spPr>
          <a:xfrm>
            <a:off x="663565" y="1735523"/>
            <a:ext cx="9721406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 tecnología es clave en la gestión moderna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Soluciona </a:t>
            </a: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errores en el inventario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Automatiza registros y reduce fallas humanas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Mejora eficiencia y decisiones en la joyería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Aumenta la satisfacción y fidelidad del cliente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Impulsa el crecimiento en un mercado competitivo</a:t>
            </a:r>
            <a:endParaRPr lang="es-CO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171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63565" y="785097"/>
            <a:ext cx="4290990" cy="67844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700" dirty="0">
                <a:solidFill>
                  <a:srgbClr val="2D438E"/>
                </a:solidFill>
                <a:latin typeface="Anton" pitchFamily="2" charset="0"/>
              </a:rPr>
              <a:t>Objetivo general</a:t>
            </a:r>
            <a:endParaRPr lang="es-CO" sz="37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14183" y="1242475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7C355C5A-BBF9-43DA-AD30-45221A767BCD}"/>
              </a:ext>
            </a:extLst>
          </p:cNvPr>
          <p:cNvSpPr txBox="1">
            <a:spLocks/>
          </p:cNvSpPr>
          <p:nvPr/>
        </p:nvSpPr>
        <p:spPr>
          <a:xfrm>
            <a:off x="673862" y="2317325"/>
            <a:ext cx="2642647" cy="2142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E1D45A47-44AF-414B-8214-2DC5F8F86782}"/>
              </a:ext>
            </a:extLst>
          </p:cNvPr>
          <p:cNvSpPr txBox="1">
            <a:spLocks/>
          </p:cNvSpPr>
          <p:nvPr/>
        </p:nvSpPr>
        <p:spPr>
          <a:xfrm>
            <a:off x="410021" y="1822607"/>
            <a:ext cx="11371958" cy="41516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180340" algn="l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</a:pPr>
            <a:endParaRPr lang="es-CO" sz="2200" b="1" dirty="0">
              <a:latin typeface="Tahoma"/>
              <a:ea typeface="Tahoma"/>
              <a:cs typeface="Tahoma"/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8CA75739-198F-97F6-26F4-C27BC7172FE6}"/>
              </a:ext>
            </a:extLst>
          </p:cNvPr>
          <p:cNvSpPr txBox="1">
            <a:spLocks/>
          </p:cNvSpPr>
          <p:nvPr/>
        </p:nvSpPr>
        <p:spPr>
          <a:xfrm>
            <a:off x="673861" y="2233411"/>
            <a:ext cx="7736714" cy="11998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2200" dirty="0">
                <a:effectLst/>
                <a:latin typeface="Tahoma"/>
                <a:ea typeface="Tahoma"/>
                <a:cs typeface="Tahoma"/>
              </a:rPr>
              <a:t>Desarrollar un software en Java </a:t>
            </a:r>
            <a:r>
              <a:rPr lang="es-ES" sz="2200" dirty="0">
                <a:latin typeface="Tahoma"/>
                <a:ea typeface="Tahoma"/>
                <a:cs typeface="Tahoma"/>
              </a:rPr>
              <a:t>con POO para</a:t>
            </a:r>
            <a:r>
              <a:rPr lang="es-ES" sz="2200" dirty="0">
                <a:effectLst/>
                <a:latin typeface="Tahoma"/>
                <a:ea typeface="Tahoma"/>
                <a:cs typeface="Tahoma"/>
              </a:rPr>
              <a:t> la gestión de inventario en una Joyería de la ciudad de Cartagena de Indias</a:t>
            </a:r>
            <a:r>
              <a:rPr lang="es-ES" sz="2200" dirty="0">
                <a:latin typeface="Tahoma"/>
                <a:ea typeface="Tahoma"/>
                <a:cs typeface="Tahoma"/>
              </a:rPr>
              <a:t>.</a:t>
            </a:r>
            <a:endParaRPr lang="es-CO" sz="22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299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63565" y="785097"/>
            <a:ext cx="4290990" cy="67844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700" dirty="0">
                <a:solidFill>
                  <a:srgbClr val="2D438E"/>
                </a:solidFill>
                <a:latin typeface="Anton" pitchFamily="2" charset="0"/>
              </a:rPr>
              <a:t>Objetivos específicos</a:t>
            </a:r>
            <a:endParaRPr lang="es-CO" sz="37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14183" y="1242475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7C355C5A-BBF9-43DA-AD30-45221A767BCD}"/>
              </a:ext>
            </a:extLst>
          </p:cNvPr>
          <p:cNvSpPr txBox="1">
            <a:spLocks/>
          </p:cNvSpPr>
          <p:nvPr/>
        </p:nvSpPr>
        <p:spPr>
          <a:xfrm>
            <a:off x="673862" y="2317325"/>
            <a:ext cx="2642647" cy="2142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E1D45A47-44AF-414B-8214-2DC5F8F86782}"/>
              </a:ext>
            </a:extLst>
          </p:cNvPr>
          <p:cNvSpPr txBox="1">
            <a:spLocks/>
          </p:cNvSpPr>
          <p:nvPr/>
        </p:nvSpPr>
        <p:spPr>
          <a:xfrm>
            <a:off x="410021" y="1822607"/>
            <a:ext cx="11371958" cy="41516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180340" algn="l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</a:pPr>
            <a:endParaRPr lang="es-CO" sz="2200" b="1" dirty="0">
              <a:latin typeface="Tahoma"/>
              <a:ea typeface="Tahoma"/>
              <a:cs typeface="Tahoma"/>
            </a:endParaRP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233E4084-6047-21A0-0D73-FE92112C0480}"/>
              </a:ext>
            </a:extLst>
          </p:cNvPr>
          <p:cNvSpPr txBox="1">
            <a:spLocks/>
          </p:cNvSpPr>
          <p:nvPr/>
        </p:nvSpPr>
        <p:spPr>
          <a:xfrm>
            <a:off x="220779" y="1715250"/>
            <a:ext cx="10405001" cy="42599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s-ES" sz="2200" dirty="0">
                <a:effectLst/>
                <a:latin typeface="Tahoma"/>
                <a:ea typeface="Tahoma"/>
                <a:cs typeface="Tahoma"/>
              </a:rPr>
              <a:t>Analizar los requerimientos funcionales y no funcionales del sistema</a:t>
            </a:r>
            <a:r>
              <a:rPr lang="es-ES" sz="2200" dirty="0">
                <a:latin typeface="Tahoma"/>
                <a:ea typeface="Tahoma"/>
                <a:cs typeface="Tahoma"/>
              </a:rPr>
              <a:t>.</a:t>
            </a:r>
            <a:r>
              <a:rPr lang="es-ES" sz="2200" dirty="0">
                <a:effectLst/>
                <a:latin typeface="Tahoma"/>
                <a:ea typeface="Tahoma"/>
                <a:cs typeface="Tahoma"/>
              </a:rPr>
              <a:t>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s-ES" sz="2200" dirty="0">
              <a:latin typeface="Tahoma"/>
              <a:ea typeface="Tahoma"/>
              <a:cs typeface="Tahoma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s-ES" sz="2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Diseñar la arquitectura del sistema utilizando principios de programación orientada a objetos, que garantice escalabilidad, mantenibilidad y reutilización del código. 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s-ES" sz="22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l">
              <a:buFont typeface="Wingdings,Sans-Serif" panose="05000000000000000000" pitchFamily="2" charset="2"/>
              <a:buChar char="Ø"/>
            </a:pPr>
            <a:r>
              <a:rPr lang="es-ES" sz="2200" dirty="0">
                <a:latin typeface="Tahoma"/>
                <a:ea typeface="Tahoma"/>
                <a:cs typeface="Tahoma"/>
              </a:rPr>
              <a:t>Codificar los módulos del sistema conforme al diseño previamente establecido, utilizando buenas prácticas de programación que aseguren eficiencia y claridad.</a:t>
            </a:r>
            <a:endParaRPr lang="es-CO" sz="2200" dirty="0">
              <a:latin typeface="Tahoma"/>
              <a:ea typeface="Tahoma"/>
              <a:cs typeface="Tahoma"/>
            </a:endParaRPr>
          </a:p>
          <a:p>
            <a:pPr marL="342900" indent="-342900" algn="l">
              <a:buFont typeface="Wingdings,Sans-Serif" panose="05000000000000000000" pitchFamily="2" charset="2"/>
              <a:buChar char="Ø"/>
            </a:pPr>
            <a:endParaRPr lang="es-CO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l">
              <a:buFont typeface="Wingdings,Sans-Serif" panose="05000000000000000000" pitchFamily="2" charset="2"/>
              <a:buChar char="Ø"/>
            </a:pPr>
            <a:r>
              <a:rPr lang="es-ES" sz="2200" dirty="0">
                <a:latin typeface="Tahoma"/>
                <a:ea typeface="Tahoma"/>
                <a:cs typeface="Tahoma"/>
              </a:rPr>
              <a:t>Verificar la funcionalidad del código testeado mediante pruebas unitarias con el fin de garantizar la confiabilidad del software.</a:t>
            </a:r>
            <a:endParaRPr lang="es-CO" dirty="0"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603357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094878" y="2219094"/>
            <a:ext cx="78121" cy="538168"/>
          </a:xfrm>
          <a:prstGeom prst="rect">
            <a:avLst/>
          </a:prstGeom>
        </p:spPr>
      </p:pic>
      <p:sp>
        <p:nvSpPr>
          <p:cNvPr id="11" name="Subtítulo 2">
            <a:extLst>
              <a:ext uri="{FF2B5EF4-FFF2-40B4-BE49-F238E27FC236}">
                <a16:creationId xmlns:a16="http://schemas.microsoft.com/office/drawing/2014/main" id="{53AB549D-C49A-4A8F-9ECE-163C371795A6}"/>
              </a:ext>
            </a:extLst>
          </p:cNvPr>
          <p:cNvSpPr txBox="1">
            <a:spLocks/>
          </p:cNvSpPr>
          <p:nvPr/>
        </p:nvSpPr>
        <p:spPr>
          <a:xfrm>
            <a:off x="4019550" y="3414578"/>
            <a:ext cx="4295776" cy="28909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Recolectar información</a:t>
            </a:r>
          </a:p>
          <a:p>
            <a:pPr marL="342900" lvl="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Establecer relaciones y causas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Identificar y listar las necesidades</a:t>
            </a:r>
            <a:endParaRPr lang="es-CO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Priorizar las necesidades a resolver</a:t>
            </a:r>
            <a:endParaRPr lang="es-CO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Crear las historias de usuarios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FE84F7E7-3D3D-4873-8847-3B60D0B63C9A}"/>
              </a:ext>
            </a:extLst>
          </p:cNvPr>
          <p:cNvSpPr txBox="1">
            <a:spLocks/>
          </p:cNvSpPr>
          <p:nvPr/>
        </p:nvSpPr>
        <p:spPr>
          <a:xfrm>
            <a:off x="4738203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>
                <a:solidFill>
                  <a:srgbClr val="2D438E"/>
                </a:solidFill>
                <a:latin typeface="Antonio" pitchFamily="2" charset="0"/>
              </a:rPr>
              <a:t>Actividades</a:t>
            </a:r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73862" y="1466850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 pitchFamily="2" charset="0"/>
              </a:rPr>
              <a:t>Metodología de investigación</a:t>
            </a:r>
            <a:endParaRPr lang="es-CO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84372" y="2219093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7C355C5A-BBF9-43DA-AD30-45221A767BCD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E1D45A47-44AF-414B-8214-2DC5F8F86782}"/>
              </a:ext>
            </a:extLst>
          </p:cNvPr>
          <p:cNvSpPr txBox="1">
            <a:spLocks/>
          </p:cNvSpPr>
          <p:nvPr/>
        </p:nvSpPr>
        <p:spPr>
          <a:xfrm>
            <a:off x="205931" y="3538403"/>
            <a:ext cx="3813619" cy="19956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Analizar los requerimientos funcionales y no funcionales del sistema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s-E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endParaRPr lang="es-ES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300F51FF-03B6-BA31-9EF8-6D247CDC8E98}"/>
              </a:ext>
            </a:extLst>
          </p:cNvPr>
          <p:cNvSpPr txBox="1">
            <a:spLocks/>
          </p:cNvSpPr>
          <p:nvPr/>
        </p:nvSpPr>
        <p:spPr>
          <a:xfrm>
            <a:off x="205931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dirty="0">
                <a:solidFill>
                  <a:srgbClr val="2D438E"/>
                </a:solidFill>
                <a:latin typeface="Antonio" pitchFamily="2" charset="0"/>
              </a:rPr>
              <a:t>Objetivos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7BC313A7-C9E8-D228-1B95-7862BC691A8B}"/>
              </a:ext>
            </a:extLst>
          </p:cNvPr>
          <p:cNvSpPr txBox="1">
            <a:spLocks/>
          </p:cNvSpPr>
          <p:nvPr/>
        </p:nvSpPr>
        <p:spPr>
          <a:xfrm>
            <a:off x="8894240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>
                <a:solidFill>
                  <a:srgbClr val="2D438E"/>
                </a:solidFill>
                <a:latin typeface="Antonio" pitchFamily="2" charset="0"/>
              </a:rPr>
              <a:t>Resultados</a:t>
            </a:r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D8C3EE6E-0781-23AC-73B1-74ECAAD27070}"/>
              </a:ext>
            </a:extLst>
          </p:cNvPr>
          <p:cNvSpPr txBox="1">
            <a:spLocks/>
          </p:cNvSpPr>
          <p:nvPr/>
        </p:nvSpPr>
        <p:spPr>
          <a:xfrm>
            <a:off x="8172452" y="3414577"/>
            <a:ext cx="4086224" cy="2709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lnSpc>
                <a:spcPct val="100000"/>
              </a:lnSpc>
            </a:pPr>
            <a:r>
              <a:rPr lang="es-CO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Documento de requerimientos funcionales, no funcionales y empresariales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140B4C7F-801E-06A5-AB13-2039D27A3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215640" y="2219094"/>
            <a:ext cx="78121" cy="53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244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094878" y="2219094"/>
            <a:ext cx="78121" cy="538168"/>
          </a:xfrm>
          <a:prstGeom prst="rect">
            <a:avLst/>
          </a:prstGeom>
        </p:spPr>
      </p:pic>
      <p:sp>
        <p:nvSpPr>
          <p:cNvPr id="11" name="Subtítulo 2">
            <a:extLst>
              <a:ext uri="{FF2B5EF4-FFF2-40B4-BE49-F238E27FC236}">
                <a16:creationId xmlns:a16="http://schemas.microsoft.com/office/drawing/2014/main" id="{53AB549D-C49A-4A8F-9ECE-163C371795A6}"/>
              </a:ext>
            </a:extLst>
          </p:cNvPr>
          <p:cNvSpPr txBox="1">
            <a:spLocks/>
          </p:cNvSpPr>
          <p:nvPr/>
        </p:nvSpPr>
        <p:spPr>
          <a:xfrm>
            <a:off x="4019550" y="3414578"/>
            <a:ext cx="4295776" cy="28909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Selección de herramientas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Ideación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Definición de clases y objetos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 algn="l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Elaboración de diseño UI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Elaboración del diagrama de clases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FE84F7E7-3D3D-4873-8847-3B60D0B63C9A}"/>
              </a:ext>
            </a:extLst>
          </p:cNvPr>
          <p:cNvSpPr txBox="1">
            <a:spLocks/>
          </p:cNvSpPr>
          <p:nvPr/>
        </p:nvSpPr>
        <p:spPr>
          <a:xfrm>
            <a:off x="4738203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>
                <a:solidFill>
                  <a:srgbClr val="2D438E"/>
                </a:solidFill>
                <a:latin typeface="Antonio" pitchFamily="2" charset="0"/>
              </a:rPr>
              <a:t>Actividades</a:t>
            </a:r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73862" y="1466850"/>
            <a:ext cx="3717164" cy="10249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latin typeface="Anton" pitchFamily="2" charset="0"/>
              </a:rPr>
              <a:t>Metodología de investigación</a:t>
            </a:r>
            <a:endParaRPr lang="es-CO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84372" y="2219093"/>
            <a:ext cx="78121" cy="538168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7C355C5A-BBF9-43DA-AD30-45221A767BCD}"/>
              </a:ext>
            </a:extLst>
          </p:cNvPr>
          <p:cNvSpPr txBox="1">
            <a:spLocks/>
          </p:cNvSpPr>
          <p:nvPr/>
        </p:nvSpPr>
        <p:spPr>
          <a:xfrm>
            <a:off x="673862" y="2439876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E1D45A47-44AF-414B-8214-2DC5F8F86782}"/>
              </a:ext>
            </a:extLst>
          </p:cNvPr>
          <p:cNvSpPr txBox="1">
            <a:spLocks/>
          </p:cNvSpPr>
          <p:nvPr/>
        </p:nvSpPr>
        <p:spPr>
          <a:xfrm>
            <a:off x="205931" y="3538403"/>
            <a:ext cx="3813619" cy="19956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Diseñar la arquitectura del sistema utilizando principios de programación orientada a objetos, que garantice escalabilidad, mantenibilidad y reutilización del código.</a:t>
            </a: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s-E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endParaRPr lang="es-ES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300F51FF-03B6-BA31-9EF8-6D247CDC8E98}"/>
              </a:ext>
            </a:extLst>
          </p:cNvPr>
          <p:cNvSpPr txBox="1">
            <a:spLocks/>
          </p:cNvSpPr>
          <p:nvPr/>
        </p:nvSpPr>
        <p:spPr>
          <a:xfrm>
            <a:off x="205931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O" dirty="0">
                <a:solidFill>
                  <a:srgbClr val="2D438E"/>
                </a:solidFill>
                <a:latin typeface="Antonio" pitchFamily="2" charset="0"/>
              </a:rPr>
              <a:t>Objetivos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7BC313A7-C9E8-D228-1B95-7862BC691A8B}"/>
              </a:ext>
            </a:extLst>
          </p:cNvPr>
          <p:cNvSpPr txBox="1">
            <a:spLocks/>
          </p:cNvSpPr>
          <p:nvPr/>
        </p:nvSpPr>
        <p:spPr>
          <a:xfrm>
            <a:off x="8894240" y="2868840"/>
            <a:ext cx="2642647" cy="399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>
                <a:solidFill>
                  <a:srgbClr val="2D438E"/>
                </a:solidFill>
                <a:latin typeface="Antonio" pitchFamily="2" charset="0"/>
              </a:rPr>
              <a:t>Resultados</a:t>
            </a:r>
            <a:endParaRPr lang="es-CO" dirty="0">
              <a:solidFill>
                <a:srgbClr val="2D438E"/>
              </a:solidFill>
              <a:latin typeface="Antonio" pitchFamily="2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D8C3EE6E-0781-23AC-73B1-74ECAAD27070}"/>
              </a:ext>
            </a:extLst>
          </p:cNvPr>
          <p:cNvSpPr txBox="1">
            <a:spLocks/>
          </p:cNvSpPr>
          <p:nvPr/>
        </p:nvSpPr>
        <p:spPr>
          <a:xfrm>
            <a:off x="8172452" y="3414577"/>
            <a:ext cx="3956493" cy="2709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CO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Diagrama de clases</a:t>
            </a:r>
          </a:p>
          <a:p>
            <a:pPr marL="342900" lvl="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C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Diseño de interfaz grafica </a:t>
            </a:r>
          </a:p>
          <a:p>
            <a:pPr lvl="0" algn="l">
              <a:lnSpc>
                <a:spcPct val="100000"/>
              </a:lnSpc>
            </a:pPr>
            <a:endParaRPr lang="es-CO" sz="20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425AC64-11C9-41FA-91CD-3DEF89CA51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124264" y="2219094"/>
            <a:ext cx="78121" cy="53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87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713</Words>
  <Application>Microsoft Office PowerPoint</Application>
  <PresentationFormat>Panorámica</PresentationFormat>
  <Paragraphs>113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8" baseType="lpstr">
      <vt:lpstr>Anton</vt:lpstr>
      <vt:lpstr>Antonio</vt:lpstr>
      <vt:lpstr>Arial</vt:lpstr>
      <vt:lpstr>Calibri</vt:lpstr>
      <vt:lpstr>Calibri Light</vt:lpstr>
      <vt:lpstr>Tahoma</vt:lpstr>
      <vt:lpstr>Times New Roman</vt:lpstr>
      <vt:lpstr>Wingdings</vt:lpstr>
      <vt:lpstr>Wingdings,Sans-Serif</vt:lpstr>
      <vt:lpstr>Tema de Office</vt:lpstr>
      <vt:lpstr>Presentación de PowerPoint</vt:lpstr>
      <vt:lpstr>Pregunta problema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XX</dc:title>
  <dc:creator>Duvan Peña Iriarte</dc:creator>
  <cp:lastModifiedBy>Jhon Alexander Paez Miranda</cp:lastModifiedBy>
  <cp:revision>169</cp:revision>
  <dcterms:created xsi:type="dcterms:W3CDTF">2025-01-15T15:44:09Z</dcterms:created>
  <dcterms:modified xsi:type="dcterms:W3CDTF">2025-05-17T03:30:41Z</dcterms:modified>
</cp:coreProperties>
</file>

<file path=docProps/thumbnail.jpeg>
</file>